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3"/>
    <p:sldId id="258" r:id="rId4"/>
    <p:sldId id="259" r:id="rId5"/>
    <p:sldId id="276" r:id="rId6"/>
    <p:sldId id="278" r:id="rId7"/>
    <p:sldId id="277" r:id="rId8"/>
    <p:sldId id="279" r:id="rId9"/>
    <p:sldId id="280" r:id="rId10"/>
    <p:sldId id="281" r:id="rId11"/>
    <p:sldId id="282" r:id="rId12"/>
    <p:sldId id="288" r:id="rId13"/>
    <p:sldId id="284" r:id="rId14"/>
    <p:sldId id="285" r:id="rId15"/>
    <p:sldId id="286" r:id="rId16"/>
    <p:sldId id="28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3" r:id="rId31"/>
    <p:sldId id="304" r:id="rId32"/>
    <p:sldId id="305" r:id="rId33"/>
    <p:sldId id="30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7.jpeg"/><Relationship Id="rId6" Type="http://schemas.openxmlformats.org/officeDocument/2006/relationships/tags" Target="../tags/tag3.xml"/><Relationship Id="rId5" Type="http://schemas.openxmlformats.org/officeDocument/2006/relationships/image" Target="../media/image6.jpeg"/><Relationship Id="rId4" Type="http://schemas.openxmlformats.org/officeDocument/2006/relationships/tags" Target="../tags/tag2.xml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0.xml"/><Relationship Id="rId7" Type="http://schemas.openxmlformats.org/officeDocument/2006/relationships/image" Target="../media/image10.jpeg"/><Relationship Id="rId6" Type="http://schemas.openxmlformats.org/officeDocument/2006/relationships/tags" Target="../tags/tag9.xml"/><Relationship Id="rId5" Type="http://schemas.openxmlformats.org/officeDocument/2006/relationships/image" Target="../media/image9.jpeg"/><Relationship Id="rId4" Type="http://schemas.openxmlformats.org/officeDocument/2006/relationships/tags" Target="../tags/tag8.xml"/><Relationship Id="rId3" Type="http://schemas.openxmlformats.org/officeDocument/2006/relationships/image" Target="../media/image8.jpeg"/><Relationship Id="rId2" Type="http://schemas.openxmlformats.org/officeDocument/2006/relationships/tags" Target="../tags/tag7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2.png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/>
          <p:nvPr/>
        </p:nvSpPr>
        <p:spPr>
          <a:xfrm>
            <a:off x="0" y="1282700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1100" b="1" i="1" kern="0" spc="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24305" cy="133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46505" y="375285"/>
            <a:ext cx="12190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3200" b="1" dirty="0">
                <a:solidFill>
                  <a:srgbClr val="5276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集成电路科学与工程学院</a:t>
            </a:r>
            <a:r>
              <a:rPr lang="zh-CN" altLang="en-US" sz="3200" b="1" dirty="0">
                <a:solidFill>
                  <a:srgbClr val="5276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（示范性微电子学院）</a:t>
            </a:r>
            <a:endParaRPr lang="zh-CN" altLang="en-US" sz="3200" b="1" dirty="0">
              <a:solidFill>
                <a:srgbClr val="5276B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70" y="1915160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3758565"/>
            <a:ext cx="2477770" cy="247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05" y="3758565"/>
            <a:ext cx="2477135" cy="24758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64610" y="2904490"/>
            <a:ext cx="4462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冯梦奇，章海，练安达，贾豪峰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8835" y="4747895"/>
            <a:ext cx="297624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高速高准确率面积小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个维度全流程完整体验数字项目流片过程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034030"/>
            <a:ext cx="12192635" cy="2508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75" y="3934460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未来可在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FPGA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部署实时图像识别系统，检测外部数字图像转化成输入数据，传送内部芯片识别，实现场景化功能应用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06670" y="3227070"/>
            <a:ext cx="206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应用价值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62865" y="1389380"/>
            <a:ext cx="12054205" cy="3462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ts val="3210"/>
              </a:lnSpc>
            </a:pPr>
            <a:r>
              <a:rPr sz="2400" b="1" kern="0" spc="-3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背景介绍和项目简介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ts val="3210"/>
              </a:lnSpc>
              <a:spcBef>
                <a:spcPts val="1685"/>
              </a:spcBef>
            </a:pPr>
            <a:r>
              <a:rPr sz="2400" b="1" kern="0" spc="-10" dirty="0">
                <a:solidFill>
                  <a:schemeClr val="tx1">
                    <a:alpha val="100000"/>
                  </a:scheme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chemeClr val="tx1">
                    <a:alpha val="100000"/>
                  </a:scheme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神经网络原理和神经网络结构</a:t>
            </a:r>
            <a:endParaRPr sz="2400" b="1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1685"/>
              </a:spcBef>
            </a:pPr>
            <a:r>
              <a:rPr sz="2400" b="1" kern="0" spc="-3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26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硬件加速器架构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730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测试结果</a:t>
            </a:r>
            <a:r>
              <a:rPr lang="zh-CN" altLang="en-US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和指标</a:t>
            </a: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lang="zh-CN" altLang="en-US"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  <a:spcBef>
                <a:spcPts val="0"/>
              </a:spcBef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目录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11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5" y="2493288"/>
            <a:ext cx="5295440" cy="2546798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-231113" y="1502606"/>
            <a:ext cx="12063884" cy="82358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权重二值化（相较于常规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NN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采用的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FP32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，权重存储减小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31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倍）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  <a:spcBef>
                <a:spcPts val="720"/>
              </a:spcBef>
            </a:pPr>
            <a:r>
              <a:rPr lang="en-US" sz="2400" b="1" kern="0" spc="-2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2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轻量化的网络结构（仅靠异或等布尔操作</a:t>
            </a:r>
            <a:r>
              <a:rPr lang="en-US" altLang="zh-CN"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消耗更少的计算资源和暂存数据）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3650620" y="443739"/>
            <a:ext cx="423516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sz="39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BNN</a:t>
            </a: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神经网络介绍</a:t>
            </a:r>
            <a:endParaRPr lang="zh-CN" altLang="en-US" sz="3900" b="1" kern="0" spc="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pic>
        <p:nvPicPr>
          <p:cNvPr id="1026" name="Picture 2" descr="FPGA上数字识别的二值化神经网络-明德扬科教(mdy-edu.com)_FPGA-明德扬科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44" y="2493288"/>
            <a:ext cx="6912256" cy="28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右 6"/>
          <p:cNvSpPr/>
          <p:nvPr/>
        </p:nvSpPr>
        <p:spPr>
          <a:xfrm>
            <a:off x="4828233" y="3429000"/>
            <a:ext cx="507442" cy="4044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12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0" y="4366895"/>
            <a:ext cx="3840480" cy="217487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-269951" y="1293835"/>
            <a:ext cx="12063884" cy="402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rtl="0" eaLnBrk="0">
              <a:lnSpc>
                <a:spcPct val="95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精度及泛化问题（二值化量化损失感知和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+mj-lt"/>
                <a:ea typeface="微软雅黑" panose="020B0503020204020204" charset="-122"/>
                <a:cs typeface="+mj-lt"/>
              </a:rPr>
              <a:t>scaling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3650620" y="443739"/>
            <a:ext cx="423516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sz="39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BNN</a:t>
            </a: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神经网络问题</a:t>
            </a:r>
            <a:endParaRPr lang="zh-CN" altLang="en-US" sz="3900" b="1" kern="0" spc="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475" y="1731286"/>
            <a:ext cx="4924812" cy="22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6"/>
          <p:cNvSpPr/>
          <p:nvPr/>
        </p:nvSpPr>
        <p:spPr>
          <a:xfrm>
            <a:off x="-269951" y="4063307"/>
            <a:ext cx="12063884" cy="402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rtl="0" eaLnBrk="0">
              <a:lnSpc>
                <a:spcPct val="95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训练问题（采用全精度训练和二值化预测）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AutoShape 4" descr="sign函数 的图像结果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sign函数 的图像结果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13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/>
          <p:nvPr/>
        </p:nvSpPr>
        <p:spPr>
          <a:xfrm>
            <a:off x="-269951" y="1210650"/>
            <a:ext cx="12063884" cy="402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已有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+mj-lt"/>
                <a:ea typeface="微软雅黑" panose="020B0503020204020204" charset="-122"/>
                <a:cs typeface="+mj-lt"/>
              </a:rPr>
              <a:t>BNN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硬件加速器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3450590" y="443865"/>
            <a:ext cx="52908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r>
              <a:rPr lang="zh-CN" alt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已有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已有</a:t>
            </a:r>
            <a:r>
              <a:rPr 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BNN</a:t>
            </a: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神经网络硬件</a:t>
            </a:r>
            <a:endParaRPr sz="3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26"/>
          <p:cNvSpPr/>
          <p:nvPr/>
        </p:nvSpPr>
        <p:spPr>
          <a:xfrm>
            <a:off x="-365411" y="3898563"/>
            <a:ext cx="12063884" cy="402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AutoShape 4" descr="sign函数 的图像结果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sign函数 的图像结果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54" y="1612858"/>
            <a:ext cx="6811093" cy="18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54" y="3550560"/>
            <a:ext cx="6811093" cy="31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14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/>
          <p:nvPr/>
        </p:nvSpPr>
        <p:spPr>
          <a:xfrm>
            <a:off x="-578707" y="1292310"/>
            <a:ext cx="8977525" cy="52602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网络结构可选的超参量：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1.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输入数据压缩程度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2.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卷积层、池化层、全连接层的大小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3.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通道数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35075" indent="-342900" eaLnBrk="0">
              <a:lnSpc>
                <a:spcPct val="95000"/>
              </a:lnSpc>
              <a:buFont typeface="Wingdings" panose="05000000000000000000" pitchFamily="2" charset="2"/>
              <a:buChar char="n"/>
            </a:pP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选择的综合考虑因素：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1.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面积限制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eaLnBrk="0">
              <a:lnSpc>
                <a:spcPct val="95000"/>
              </a:lnSpc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2.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预测准确率要求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eaLnBrk="0">
              <a:lnSpc>
                <a:spcPct val="95000"/>
              </a:lnSpc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eaLnBrk="0">
              <a:lnSpc>
                <a:spcPct val="95000"/>
              </a:lnSpc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3.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与硬件适配性（</a:t>
            </a: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e.g. 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卷积层与全连接层复用）</a:t>
            </a: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ct val="95000"/>
              </a:lnSpc>
            </a:pPr>
            <a:endParaRPr lang="zh-CN" altLang="en-US"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3650620" y="443739"/>
            <a:ext cx="567425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</a:t>
            </a:r>
            <a:r>
              <a:rPr 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BNN</a:t>
            </a:r>
            <a:r>
              <a:rPr lang="zh-CN" altLang="en-US" sz="39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神经网络结构</a:t>
            </a:r>
            <a:endParaRPr sz="3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4" descr="sign函数 的图像结果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sign函数 的图像结果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66" y="1011922"/>
            <a:ext cx="2208615" cy="57325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558684" y="2807675"/>
                <a:ext cx="298754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684" y="2807675"/>
                <a:ext cx="2987549" cy="891719"/>
              </a:xfrm>
              <a:prstGeom prst="rect">
                <a:avLst/>
              </a:prstGeom>
              <a:blipFill rotWithShape="1">
                <a:blip r:embed="rId3"/>
                <a:stretch>
                  <a:fillRect l="-5" t="-38" r="-913" b="-41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6"/>
          <p:cNvSpPr/>
          <p:nvPr/>
        </p:nvSpPr>
        <p:spPr>
          <a:xfrm>
            <a:off x="7798435" y="4053205"/>
            <a:ext cx="4274185" cy="13341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892175" algn="l" rtl="0" eaLnBrk="0">
              <a:lnSpc>
                <a:spcPct val="95000"/>
              </a:lnSpc>
            </a:pP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+mj-lt"/>
                <a:ea typeface="微软雅黑" panose="020B0503020204020204" charset="-122"/>
                <a:cs typeface="+mj-lt"/>
              </a:rPr>
              <a:t>x</a:t>
            </a: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输入数据大小</a:t>
            </a:r>
            <a:endParaRPr lang="en-US" alt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+mj-lt"/>
                <a:ea typeface="微软雅黑" panose="020B0503020204020204" charset="-122"/>
                <a:cs typeface="+mj-lt"/>
              </a:rPr>
              <a:t>a:</a:t>
            </a: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为复用的卷积全连接层核大小</a:t>
            </a:r>
            <a:endParaRPr lang="en-US" altLang="zh-CN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2175" algn="l" rtl="0" eaLnBrk="0">
              <a:lnSpc>
                <a:spcPct val="95000"/>
              </a:lnSpc>
            </a:pP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+mj-lt"/>
                <a:ea typeface="微软雅黑" panose="020B0503020204020204" charset="-122"/>
                <a:cs typeface="+mj-lt"/>
              </a:rPr>
              <a:t>b</a:t>
            </a:r>
            <a:r>
              <a:rPr lang="en-US" altLang="zh-CN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为池化层大小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15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62865" y="1389380"/>
            <a:ext cx="12054205" cy="3462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eaLnBrk="0">
              <a:lnSpc>
                <a:spcPts val="3210"/>
              </a:lnSpc>
              <a:spcBef>
                <a:spcPts val="1685"/>
              </a:spcBef>
            </a:pPr>
            <a:r>
              <a:rPr sz="2400" b="1" kern="0" spc="-40" dirty="0">
                <a:solidFill>
                  <a:schemeClr val="bg1">
                    <a:lumMod val="75000"/>
                  </a:scheme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chemeClr val="bg1">
                    <a:lumMod val="75000"/>
                  </a:scheme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背景介绍和项目简介</a:t>
            </a:r>
            <a:endParaRPr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92175" algn="l" rtl="0" eaLnBrk="0">
              <a:lnSpc>
                <a:spcPts val="3210"/>
              </a:lnSpc>
              <a:spcBef>
                <a:spcPts val="1685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神经网络原理和神经网络结构</a:t>
            </a:r>
            <a:endParaRPr sz="24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1685"/>
              </a:spcBef>
            </a:pPr>
            <a:r>
              <a:rPr sz="2400" b="1" kern="0" spc="-30" dirty="0"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260" dirty="0"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硬件加速器架构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730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测试结果和指标</a:t>
            </a:r>
            <a:endParaRPr sz="10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  <a:spcBef>
                <a:spcPts val="0"/>
              </a:spcBef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目录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6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7" y="1511323"/>
            <a:ext cx="11225846" cy="483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929" y="1456641"/>
            <a:ext cx="34925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总体架构设计特点：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滑窗缓存结构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卷积和全连接复用结构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传递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valid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信号的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流水线结构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7" y="1511323"/>
            <a:ext cx="11225846" cy="483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1715636" y="2011608"/>
            <a:ext cx="9246085" cy="3815548"/>
          </a:xfrm>
          <a:custGeom>
            <a:avLst/>
            <a:gdLst>
              <a:gd name="connsiteX0" fmla="*/ 0 w 9246085"/>
              <a:gd name="connsiteY0" fmla="*/ 2783654 h 3815548"/>
              <a:gd name="connsiteX1" fmla="*/ 7238418 w 9246085"/>
              <a:gd name="connsiteY1" fmla="*/ 2769694 h 3815548"/>
              <a:gd name="connsiteX2" fmla="*/ 8969496 w 9246085"/>
              <a:gd name="connsiteY2" fmla="*/ 2288063 h 3815548"/>
              <a:gd name="connsiteX3" fmla="*/ 9164940 w 9246085"/>
              <a:gd name="connsiteY3" fmla="*/ 110256 h 3815548"/>
              <a:gd name="connsiteX4" fmla="*/ 8173759 w 9246085"/>
              <a:gd name="connsiteY4" fmla="*/ 333620 h 3815548"/>
              <a:gd name="connsiteX5" fmla="*/ 6254217 w 9246085"/>
              <a:gd name="connsiteY5" fmla="*/ 438323 h 3815548"/>
              <a:gd name="connsiteX6" fmla="*/ 5995951 w 9246085"/>
              <a:gd name="connsiteY6" fmla="*/ 1492326 h 3815548"/>
              <a:gd name="connsiteX7" fmla="*/ 6002931 w 9246085"/>
              <a:gd name="connsiteY7" fmla="*/ 3460729 h 3815548"/>
              <a:gd name="connsiteX8" fmla="*/ 5221154 w 9246085"/>
              <a:gd name="connsiteY8" fmla="*/ 3746915 h 3815548"/>
              <a:gd name="connsiteX9" fmla="*/ 118662 w 9246085"/>
              <a:gd name="connsiteY9" fmla="*/ 3809737 h 381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46085" h="3815548">
                <a:moveTo>
                  <a:pt x="0" y="2783654"/>
                </a:moveTo>
                <a:cubicBezTo>
                  <a:pt x="2871751" y="2808666"/>
                  <a:pt x="5743502" y="2852292"/>
                  <a:pt x="7238418" y="2769694"/>
                </a:cubicBezTo>
                <a:cubicBezTo>
                  <a:pt x="8733334" y="2687096"/>
                  <a:pt x="8648409" y="2731303"/>
                  <a:pt x="8969496" y="2288063"/>
                </a:cubicBezTo>
                <a:cubicBezTo>
                  <a:pt x="9290583" y="1844823"/>
                  <a:pt x="9297563" y="435996"/>
                  <a:pt x="9164940" y="110256"/>
                </a:cubicBezTo>
                <a:cubicBezTo>
                  <a:pt x="9032317" y="-215484"/>
                  <a:pt x="8658879" y="278942"/>
                  <a:pt x="8173759" y="333620"/>
                </a:cubicBezTo>
                <a:cubicBezTo>
                  <a:pt x="7688639" y="388298"/>
                  <a:pt x="6617185" y="245205"/>
                  <a:pt x="6254217" y="438323"/>
                </a:cubicBezTo>
                <a:cubicBezTo>
                  <a:pt x="5891249" y="631441"/>
                  <a:pt x="6037832" y="988592"/>
                  <a:pt x="5995951" y="1492326"/>
                </a:cubicBezTo>
                <a:cubicBezTo>
                  <a:pt x="5954070" y="1996060"/>
                  <a:pt x="6132064" y="3084964"/>
                  <a:pt x="6002931" y="3460729"/>
                </a:cubicBezTo>
                <a:cubicBezTo>
                  <a:pt x="5873798" y="3836494"/>
                  <a:pt x="6201866" y="3688747"/>
                  <a:pt x="5221154" y="3746915"/>
                </a:cubicBezTo>
                <a:cubicBezTo>
                  <a:pt x="4240443" y="3805083"/>
                  <a:pt x="895786" y="3827187"/>
                  <a:pt x="118662" y="3809737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9929" y="1456641"/>
            <a:ext cx="34925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总体架构设计特点：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滑窗缓存结构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卷积和全连接复用结构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传递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valid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信号的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流水线结构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44" y="1353758"/>
            <a:ext cx="32118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伪流水线结构展示：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卷积和全连接无法同时进行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6696" y="3092931"/>
            <a:ext cx="10223999" cy="2242814"/>
            <a:chOff x="1135140" y="2757414"/>
            <a:chExt cx="10223999" cy="22428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140" y="2775884"/>
              <a:ext cx="10223999" cy="2224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4549205" y="2757414"/>
              <a:ext cx="4249317" cy="1034866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549205" y="3945359"/>
              <a:ext cx="4249317" cy="1034866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62865" y="1389380"/>
            <a:ext cx="12054205" cy="3462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ts val="3210"/>
              </a:lnSpc>
            </a:pPr>
            <a:r>
              <a:rPr sz="2400" b="1" kern="0" spc="-4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背景介绍和项目简介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892175" algn="l" rtl="0" eaLnBrk="0">
              <a:lnSpc>
                <a:spcPts val="3210"/>
              </a:lnSpc>
              <a:spcBef>
                <a:spcPts val="1685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神经网络原理和神经网络结构</a:t>
            </a:r>
            <a:endParaRPr sz="24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1685"/>
              </a:spcBef>
            </a:pPr>
            <a:r>
              <a:rPr sz="2400" b="1" kern="0" spc="-3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26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硬件加速器架构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730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测试结果和指标</a:t>
            </a:r>
            <a:endParaRPr sz="10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  <a:spcBef>
                <a:spcPts val="0"/>
              </a:spcBef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目录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lang="en-US"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44" y="1353758"/>
            <a:ext cx="4812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伪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流水线结构展示：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卷积和全连接无法同时进行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上一张图输入完成即可进行下一张图片输入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周期数由输入周期数决定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45165" y="3465069"/>
          <a:ext cx="109791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480"/>
                <a:gridCol w="4788481"/>
                <a:gridCol w="140208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输入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输入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5805376" y="1445736"/>
            <a:ext cx="5727405" cy="1361259"/>
            <a:chOff x="1135140" y="2757414"/>
            <a:chExt cx="10223999" cy="224281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140" y="2775884"/>
              <a:ext cx="10223999" cy="2224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4549205" y="2757414"/>
              <a:ext cx="4249317" cy="1034866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549205" y="3945359"/>
              <a:ext cx="4249317" cy="1034866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7" name="表格 4"/>
          <p:cNvGraphicFramePr>
            <a:graphicFrameLocks noGrp="1"/>
          </p:cNvGraphicFramePr>
          <p:nvPr/>
        </p:nvGraphicFramePr>
        <p:xfrm>
          <a:off x="945165" y="4449427"/>
          <a:ext cx="109791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266"/>
                <a:gridCol w="3482531"/>
                <a:gridCol w="352340"/>
                <a:gridCol w="581247"/>
                <a:gridCol w="372363"/>
                <a:gridCol w="3482531"/>
                <a:gridCol w="352708"/>
                <a:gridCol w="614045"/>
              </a:tblGrid>
              <a:tr h="234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卷积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D7D3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FC1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卷积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D7D3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FC2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945165" y="5403251"/>
          <a:ext cx="109861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6582"/>
                <a:gridCol w="3482531"/>
                <a:gridCol w="1305949"/>
                <a:gridCol w="3482532"/>
                <a:gridCol w="538480"/>
              </a:tblGrid>
              <a:tr h="234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池化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池化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连接符: 曲线 6"/>
          <p:cNvCxnSpPr/>
          <p:nvPr/>
        </p:nvCxnSpPr>
        <p:spPr>
          <a:xfrm rot="16200000" flipH="1">
            <a:off x="2457675" y="3999645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/>
          <p:cNvCxnSpPr/>
          <p:nvPr/>
        </p:nvCxnSpPr>
        <p:spPr>
          <a:xfrm rot="16200000" flipH="1">
            <a:off x="2886161" y="4967451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24666" y="6138532"/>
            <a:ext cx="108017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426456" y="5953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5085" y="3427540"/>
            <a:ext cx="75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输入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-2" y="4408375"/>
            <a:ext cx="94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卷积</a:t>
            </a:r>
            <a:r>
              <a:rPr lang="en-US" altLang="zh-CN" dirty="0"/>
              <a:t> /</a:t>
            </a:r>
            <a:endParaRPr lang="en-US" altLang="zh-CN" dirty="0"/>
          </a:p>
          <a:p>
            <a:pPr algn="ctr"/>
            <a:r>
              <a:rPr lang="zh-CN" altLang="en-US" dirty="0"/>
              <a:t>全连接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-2" y="5479067"/>
            <a:ext cx="94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池化</a:t>
            </a:r>
            <a:endParaRPr lang="en-US" altLang="zh-CN" dirty="0"/>
          </a:p>
        </p:txBody>
      </p:sp>
      <p:cxnSp>
        <p:nvCxnSpPr>
          <p:cNvPr id="28" name="连接符: 曲线 27"/>
          <p:cNvCxnSpPr/>
          <p:nvPr/>
        </p:nvCxnSpPr>
        <p:spPr>
          <a:xfrm rot="5400000" flipH="1" flipV="1">
            <a:off x="6373640" y="4967450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28"/>
          <p:cNvCxnSpPr/>
          <p:nvPr/>
        </p:nvCxnSpPr>
        <p:spPr>
          <a:xfrm rot="16200000" flipH="1">
            <a:off x="7256503" y="4005408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/>
          <p:cNvCxnSpPr/>
          <p:nvPr/>
        </p:nvCxnSpPr>
        <p:spPr>
          <a:xfrm rot="16200000" flipH="1">
            <a:off x="7610782" y="4971175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曲线 30"/>
          <p:cNvCxnSpPr/>
          <p:nvPr/>
        </p:nvCxnSpPr>
        <p:spPr>
          <a:xfrm rot="5400000" flipH="1" flipV="1">
            <a:off x="11162195" y="4959746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6811929" y="3265407"/>
            <a:ext cx="0" cy="113084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434435" y="2989903"/>
            <a:ext cx="75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</a:rPr>
              <a:t>输出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cxnSp>
        <p:nvCxnSpPr>
          <p:cNvPr id="47" name="连接符: 曲线 46"/>
          <p:cNvCxnSpPr/>
          <p:nvPr/>
        </p:nvCxnSpPr>
        <p:spPr>
          <a:xfrm rot="16200000" flipH="1">
            <a:off x="5541115" y="3990799"/>
            <a:ext cx="528521" cy="2835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017" y="1318724"/>
            <a:ext cx="575056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滑窗卷积模块原理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9x9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输入图像，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卷积核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为例）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81710" y="1854200"/>
            <a:ext cx="10307320" cy="4513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26845" y="2446655"/>
            <a:ext cx="9417050" cy="4123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035" y="1220470"/>
            <a:ext cx="85744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滑窗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模块优势：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1. 能够有效减少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存储数据量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（81-&gt;21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降低了74%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2. 能够配合运算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架构，实现流水线的操作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370" y="1029732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210634" y="420370"/>
            <a:ext cx="3770733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硬件加速器架构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017" y="1318724"/>
            <a:ext cx="5189241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卷积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全连接复用模块原理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通过状态机确定当前状态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卷积和池化处理过程相同，输入输出截位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补零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乘法器和加法器之间插入寄存器打断组合逻辑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163" y="2685863"/>
            <a:ext cx="7562312" cy="36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62865" y="1389380"/>
            <a:ext cx="12054205" cy="3462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ts val="3210"/>
              </a:lnSpc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</a:rPr>
              <a:t>n</a:t>
            </a:r>
            <a:r>
              <a:rPr sz="2400" kern="0" spc="26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altLang="en-US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背景介绍和项目简介</a:t>
            </a:r>
            <a:endParaRPr sz="2400" b="1" kern="0" spc="-10" dirty="0">
              <a:solidFill>
                <a:srgbClr val="BFBFB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92175" algn="l" rtl="0" eaLnBrk="0">
              <a:lnSpc>
                <a:spcPts val="3210"/>
              </a:lnSpc>
              <a:spcBef>
                <a:spcPts val="1685"/>
              </a:spcBef>
            </a:pPr>
            <a:r>
              <a:rPr sz="2400" b="1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-1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-1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神经网络原理和神经网络结构</a:t>
            </a:r>
            <a:endParaRPr sz="2400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1685"/>
              </a:spcBef>
            </a:pPr>
            <a:r>
              <a:rPr sz="2400" b="1" kern="0" spc="-3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2400" kern="0" spc="260" dirty="0">
                <a:solidFill>
                  <a:srgbClr val="BFBFB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lang="zh-CN" sz="2400" b="1" kern="0" spc="260" dirty="0">
                <a:solidFill>
                  <a:srgbClr val="BFBFB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Wingdings" panose="05000000000000000000"/>
              </a:rPr>
              <a:t>硬件加速器架构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2175" algn="l" rtl="0" eaLnBrk="0">
              <a:lnSpc>
                <a:spcPct val="96000"/>
              </a:lnSpc>
              <a:spcBef>
                <a:spcPts val="730"/>
              </a:spcBef>
            </a:pPr>
            <a:r>
              <a:rPr lang="en-US" altLang="zh-CN" sz="2400" b="1" kern="0" spc="-4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lang="zh-CN" altLang="en-US" sz="2400" b="1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测试结果和指标</a:t>
            </a:r>
            <a:endParaRPr sz="2400" b="1" kern="0" spc="26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  <a:spcBef>
                <a:spcPts val="0"/>
              </a:spcBef>
            </a:pP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目录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753" y="1804794"/>
            <a:ext cx="56194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软件模型识别准确率：在整个（一万张）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MNIST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测试集（手写数字识别数据集）上识别准确率达</a:t>
            </a:r>
            <a:r>
              <a:rPr lang="en-US" altLang="zh-CN" sz="4000" dirty="0">
                <a:solidFill>
                  <a:srgbClr val="FF0000"/>
                </a:solidFill>
                <a:latin typeface="+mj-lt"/>
                <a:ea typeface="微软雅黑" panose="020B0503020204020204" charset="-122"/>
              </a:rPr>
              <a:t>91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2753" y="1193757"/>
            <a:ext cx="310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图像识别准确率：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AutoShape 4" descr="飞书文档 - 图片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95682" y="1772261"/>
            <a:ext cx="56194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硬件架构识别准确率：在整个（一万张）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MNIST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测试集（手写数字识别数据集）上识别准确率约为</a:t>
            </a:r>
            <a:r>
              <a:rPr lang="en-US" altLang="zh-CN" sz="4000" dirty="0">
                <a:solidFill>
                  <a:srgbClr val="FF0000"/>
                </a:solidFill>
                <a:latin typeface="+mj-lt"/>
                <a:ea typeface="微软雅黑" panose="020B0503020204020204" charset="-122"/>
              </a:rPr>
              <a:t>90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6" y="2864144"/>
            <a:ext cx="5129472" cy="357983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2909455" y="6120245"/>
            <a:ext cx="540327" cy="3237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864144"/>
            <a:ext cx="5660654" cy="3579833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7262961" y="5139356"/>
            <a:ext cx="1642424" cy="5591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869" y="1296487"/>
            <a:ext cx="589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吞吐量和图片处理周期：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6" y="3497086"/>
            <a:ext cx="8277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吞吐量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处理时间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/>
              <a:t>20*20*8bit</a:t>
            </a:r>
            <a:r>
              <a:rPr lang="zh-CN" altLang="en-US" dirty="0"/>
              <a:t>）</a:t>
            </a:r>
            <a:r>
              <a:rPr lang="en-US" altLang="zh-CN" dirty="0"/>
              <a:t> / (200*7ns)=</a:t>
            </a:r>
            <a:r>
              <a:rPr lang="en-US" altLang="zh-CN" sz="2400" dirty="0">
                <a:solidFill>
                  <a:srgbClr val="FF0000"/>
                </a:solidFill>
              </a:rPr>
              <a:t>2.3</a:t>
            </a:r>
            <a:r>
              <a:rPr lang="en-US" altLang="zh-CN" sz="2000" dirty="0">
                <a:solidFill>
                  <a:srgbClr val="FF0000"/>
                </a:solidFill>
              </a:rPr>
              <a:t>Gbps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554" y="2028074"/>
            <a:ext cx="827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一万张图片处理总时间：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14000830000ps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（周期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7ns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3405" y="2290445"/>
            <a:ext cx="464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平均单张图片处理周期：</a:t>
            </a:r>
            <a:r>
              <a:rPr lang="en-US" altLang="zh-CN" sz="2400" dirty="0">
                <a:solidFill>
                  <a:srgbClr val="FF0000"/>
                </a:solidFill>
              </a:rPr>
              <a:t>200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735" y="3096895"/>
            <a:ext cx="4166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单张图片处理周期：</a:t>
            </a:r>
            <a:r>
              <a:rPr lang="en-US" altLang="zh-CN" sz="2000" dirty="0"/>
              <a:t>227</a:t>
            </a:r>
            <a:r>
              <a:rPr lang="en-US" altLang="zh-CN" sz="2000" dirty="0"/>
              <a:t>cycle</a:t>
            </a:r>
            <a:endParaRPr lang="en-US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1" y="4010950"/>
            <a:ext cx="6931889" cy="255392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2868" y="2701933"/>
            <a:ext cx="38072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时钟频率：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143MHz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0569" y="6527543"/>
            <a:ext cx="2485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/>
              <a:t>单张图片处理结果图</a:t>
            </a:r>
            <a:endParaRPr lang="zh-CN" altLang="en-US" sz="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" y="4013230"/>
            <a:ext cx="5101370" cy="25516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34999" y="6564873"/>
            <a:ext cx="2485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/>
              <a:t>一万张图片处理总时间图</a:t>
            </a:r>
            <a:endParaRPr lang="zh-CN" altLang="en-US" sz="800" dirty="0"/>
          </a:p>
        </p:txBody>
      </p:sp>
      <p:sp>
        <p:nvSpPr>
          <p:cNvPr id="13" name="椭圆 12"/>
          <p:cNvSpPr/>
          <p:nvPr/>
        </p:nvSpPr>
        <p:spPr>
          <a:xfrm>
            <a:off x="351981" y="6004006"/>
            <a:ext cx="1083018" cy="3405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675" y="1299427"/>
            <a:ext cx="47861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面积报告</a:t>
            </a:r>
            <a:r>
              <a:rPr lang="zh-CN" altLang="en-US" sz="3200" dirty="0"/>
              <a:t>：</a:t>
            </a:r>
            <a:endParaRPr lang="zh-CN" altLang="en-US" sz="3200" dirty="0"/>
          </a:p>
        </p:txBody>
      </p:sp>
      <p:sp>
        <p:nvSpPr>
          <p:cNvPr id="10" name="AutoShape 6"/>
          <p:cNvSpPr>
            <a:spLocks noChangeAspect="1" noChangeArrowheads="1"/>
          </p:cNvSpPr>
          <p:nvPr/>
        </p:nvSpPr>
        <p:spPr bwMode="auto">
          <a:xfrm>
            <a:off x="2169622" y="2669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2" y="2394561"/>
            <a:ext cx="4932195" cy="6910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3564" y="1975790"/>
            <a:ext cx="4786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版图最大宽度</a:t>
            </a:r>
            <a:r>
              <a:rPr lang="en-US" altLang="zh-CN" dirty="0">
                <a:latin typeface="+mj-lt"/>
                <a:ea typeface="微软雅黑" panose="020B0503020204020204" charset="-122"/>
                <a:cs typeface="+mj-lt"/>
              </a:rPr>
              <a:t>850</a:t>
            </a:r>
            <a:r>
              <a:rPr lang="en-US" altLang="zh-CN" dirty="0">
                <a:latin typeface="+mj-lt"/>
                <a:ea typeface="微软雅黑" panose="020B0503020204020204" charset="-122"/>
                <a:cs typeface="+mj-lt"/>
              </a:rPr>
              <a:t>um</a:t>
            </a:r>
            <a:endParaRPr lang="en-US" altLang="zh-CN" dirty="0"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283" t="30225" b="46364"/>
          <a:stretch>
            <a:fillRect/>
          </a:stretch>
        </p:blipFill>
        <p:spPr>
          <a:xfrm>
            <a:off x="6417744" y="2381853"/>
            <a:ext cx="5006631" cy="666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17744" y="1950940"/>
            <a:ext cx="4786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  <a:ea typeface="微软雅黑" panose="020B0503020204020204" charset="-122"/>
                <a:cs typeface="+mj-lt"/>
              </a:rPr>
              <a:t>Core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最大宽度</a:t>
            </a:r>
            <a:r>
              <a:rPr lang="en-US" altLang="zh-CN" dirty="0">
                <a:latin typeface="+mj-lt"/>
                <a:ea typeface="微软雅黑" panose="020B0503020204020204" charset="-122"/>
                <a:cs typeface="+mj-lt"/>
              </a:rPr>
              <a:t>540</a:t>
            </a:r>
            <a:r>
              <a:rPr lang="en-US" altLang="zh-CN" dirty="0">
                <a:latin typeface="+mj-lt"/>
                <a:ea typeface="微软雅黑" panose="020B0503020204020204" charset="-122"/>
                <a:cs typeface="+mj-lt"/>
              </a:rPr>
              <a:t>um</a:t>
            </a:r>
            <a:endParaRPr lang="en-US" altLang="zh-CN" dirty="0"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2" y="3643887"/>
            <a:ext cx="4955085" cy="29722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44" y="3588118"/>
            <a:ext cx="5006631" cy="30031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40312" y="3209674"/>
            <a:ext cx="4786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单元密度：阻塞情况良好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79285" y="3178973"/>
            <a:ext cx="4786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核利用率：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微软雅黑" panose="020B0503020204020204" charset="-122"/>
                <a:cs typeface="+mj-ea"/>
              </a:rPr>
              <a:t>79.19%</a:t>
            </a:r>
            <a:endParaRPr lang="en-US" altLang="zh-CN" dirty="0">
              <a:solidFill>
                <a:srgbClr val="FF0000"/>
              </a:solidFill>
              <a:latin typeface="+mj-ea"/>
              <a:ea typeface="微软雅黑" panose="020B0503020204020204" charset="-122"/>
              <a:cs typeface="+mj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96620" y="2628548"/>
            <a:ext cx="523076" cy="2230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872367" y="2445500"/>
            <a:ext cx="523076" cy="2230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553414" y="4460065"/>
            <a:ext cx="523076" cy="2230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675" y="1299427"/>
            <a:ext cx="47861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时序报告：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6"/>
          <p:cNvSpPr>
            <a:spLocks noChangeAspect="1" noChangeArrowheads="1"/>
          </p:cNvSpPr>
          <p:nvPr/>
        </p:nvSpPr>
        <p:spPr bwMode="auto">
          <a:xfrm>
            <a:off x="2169622" y="2669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3828" y="1898635"/>
            <a:ext cx="47861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最长路径时序报告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9"/>
          <a:stretch>
            <a:fillRect/>
          </a:stretch>
        </p:blipFill>
        <p:spPr>
          <a:xfrm>
            <a:off x="1199056" y="2267967"/>
            <a:ext cx="3997438" cy="41262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8"/>
          <a:stretch>
            <a:fillRect/>
          </a:stretch>
        </p:blipFill>
        <p:spPr>
          <a:xfrm>
            <a:off x="6559706" y="2371663"/>
            <a:ext cx="4504534" cy="3918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5166" y="2280130"/>
            <a:ext cx="18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Max: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11313" y="2280130"/>
            <a:ext cx="18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Min:</a:t>
            </a:r>
            <a:endParaRPr lang="zh-CN" altLang="en-US" dirty="0"/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40" y="1151493"/>
            <a:ext cx="47861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  <a:ea typeface="微软雅黑" panose="020B0503020204020204" charset="-122"/>
                <a:cs typeface="+mj-lt"/>
              </a:rPr>
              <a:t>DRC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3200" dirty="0">
                <a:latin typeface="+mj-lt"/>
                <a:ea typeface="微软雅黑" panose="020B0503020204020204" charset="-122"/>
                <a:cs typeface="+mj-lt"/>
              </a:rPr>
              <a:t>LVS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</a:t>
            </a:r>
            <a:r>
              <a:rPr lang="zh-CN" altLang="en-US" sz="3200" dirty="0"/>
              <a:t>：</a:t>
            </a:r>
            <a:endParaRPr lang="zh-CN" altLang="en-US" sz="3200" dirty="0"/>
          </a:p>
        </p:txBody>
      </p:sp>
      <p:sp>
        <p:nvSpPr>
          <p:cNvPr id="10" name="AutoShape 6"/>
          <p:cNvSpPr>
            <a:spLocks noChangeAspect="1" noChangeArrowheads="1"/>
          </p:cNvSpPr>
          <p:nvPr/>
        </p:nvSpPr>
        <p:spPr bwMode="auto">
          <a:xfrm>
            <a:off x="2169622" y="2669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557"/>
          <a:stretch>
            <a:fillRect/>
          </a:stretch>
        </p:blipFill>
        <p:spPr>
          <a:xfrm>
            <a:off x="399294" y="1979005"/>
            <a:ext cx="4786164" cy="19554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2" y="1970445"/>
            <a:ext cx="5017753" cy="20065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94" y="4270982"/>
            <a:ext cx="4786164" cy="22985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82" y="4270981"/>
            <a:ext cx="5017753" cy="22555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9294" y="1629324"/>
            <a:ext cx="14455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095682" y="1571990"/>
            <a:ext cx="14455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LVS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9294" y="3934433"/>
            <a:ext cx="1749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NMDRC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095682" y="3937940"/>
            <a:ext cx="1749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NMLVS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4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69840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背景介绍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pic>
        <p:nvPicPr>
          <p:cNvPr id="2" name="图片 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5770" y="1316355"/>
            <a:ext cx="2210435" cy="3070225"/>
          </a:xfrm>
          <a:prstGeom prst="rect">
            <a:avLst/>
          </a:prstGeom>
        </p:spPr>
      </p:pic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70450" y="1317625"/>
            <a:ext cx="2438400" cy="3070225"/>
          </a:xfrm>
          <a:prstGeom prst="rect">
            <a:avLst/>
          </a:prstGeom>
        </p:spPr>
      </p:pic>
      <p:pic>
        <p:nvPicPr>
          <p:cNvPr id="5" name="图片 4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53095" y="1320165"/>
            <a:ext cx="2312035" cy="3067685"/>
          </a:xfrm>
          <a:prstGeom prst="rect">
            <a:avLst/>
          </a:prstGeom>
        </p:spPr>
      </p:pic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3</a:t>
            </a:r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60855" y="4777105"/>
            <a:ext cx="8670290" cy="8547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64890" y="5809615"/>
            <a:ext cx="5062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边缘计算成为现代技术关键突破点！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342515" y="4483100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摄像头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930005" y="4483100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机器人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5610860" y="4483100"/>
            <a:ext cx="95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无人机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3859034" y="498207"/>
            <a:ext cx="4104558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测试结果和指标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07361" y="1408375"/>
          <a:ext cx="10176641" cy="507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521"/>
                <a:gridCol w="3389060"/>
                <a:gridCol w="3389060"/>
              </a:tblGrid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参数指标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自拟设计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原题目要求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输入数据量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20*20*8bit=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3200bit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11*11*8bit=968bit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参数量（权重）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11*4*4*6*1bit=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1056bit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2*3*3*3*8bit=432bit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识别准确率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90%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核利用率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79.19%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平均处理周期数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200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cycle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吞吐量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2.3G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bps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时钟频率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143MH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z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&gt;50MH</a:t>
                      </a:r>
                      <a:r>
                        <a:rPr lang="en-US" altLang="zh-CN" dirty="0"/>
                        <a:t>z</a:t>
                      </a:r>
                      <a:endParaRPr lang="en-US" altLang="zh-CN" dirty="0"/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面积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850um*850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&lt;=850um*850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7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功耗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14mw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143MHz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5041265" y="498475"/>
            <a:ext cx="2110105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zh-CN" altLang="en-US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项目收获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960" y="2300605"/>
            <a:ext cx="11560810" cy="3370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熟悉并掌握了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BNN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神经网络的搭建和训练方法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实践并理解不同精度量化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方法对网络准确率的影响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创新性解决滑窗暂存数据量过大和复用计算时权重更新的问题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探索并实现多张照片连续处理的方法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/>
          <p:nvPr/>
        </p:nvSpPr>
        <p:spPr>
          <a:xfrm>
            <a:off x="5219551" y="414023"/>
            <a:ext cx="175260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lang="en-US" alt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endParaRPr lang="zh-CN" altLang="en-US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2241" y="2543696"/>
            <a:ext cx="98090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微软雅黑" panose="020B0503020204020204" charset="-122"/>
                <a:ea typeface="微软雅黑" panose="020B0503020204020204" charset="-122"/>
              </a:rPr>
              <a:t>敬请评委批评指正！</a:t>
            </a:r>
            <a:endParaRPr lang="zh-CN" altLang="en-US" sz="8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</a:t>
            </a:r>
            <a:fld id="{7BEBB2E1-DDA9-489A-ABAD-E0C2D83DDD6F}" type="slidenum">
              <a:rPr lang="en-US" b="1" i="1" kern="0" spc="-10" baseline="-3000" smtClean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</a:fld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背景介绍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4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150" y="1264920"/>
            <a:ext cx="2665730" cy="269367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95320" y="1265555"/>
            <a:ext cx="2635885" cy="2693035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3645" y="1268095"/>
            <a:ext cx="2665730" cy="2693035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41815" y="1271270"/>
            <a:ext cx="2635885" cy="2689860"/>
          </a:xfrm>
          <a:prstGeom prst="rect">
            <a:avLst/>
          </a:prstGeom>
        </p:spPr>
      </p:pic>
      <p:sp>
        <p:nvSpPr>
          <p:cNvPr id="1096" name="textbox 1096"/>
          <p:cNvSpPr/>
          <p:nvPr/>
        </p:nvSpPr>
        <p:spPr>
          <a:xfrm>
            <a:off x="2987675" y="4684395"/>
            <a:ext cx="7475855" cy="1508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indent="-342900" algn="l" rtl="0" eaLnBrk="0">
              <a:lnSpc>
                <a:spcPts val="2515"/>
              </a:lnSpc>
              <a:buFont typeface="Wingdings" panose="05000000000000000000" charset="0"/>
              <a:buChar char="n"/>
            </a:pPr>
            <a:r>
              <a:rPr lang="zh-CN" sz="2000" kern="0" spc="8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图像识别技术已在行业内广泛应用</a:t>
            </a:r>
            <a:endParaRPr sz="2000" kern="0" spc="8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42900" algn="l" rtl="0" eaLnBrk="0">
              <a:lnSpc>
                <a:spcPts val="2515"/>
              </a:lnSpc>
              <a:buFont typeface="Wingdings" panose="05000000000000000000" charset="0"/>
              <a:buChar char="n"/>
            </a:pPr>
            <a:r>
              <a:rPr lang="zh-CN" sz="2000" kern="0" spc="8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在边缘设备上有效部署图像识别算法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42900" algn="l" rtl="0" eaLnBrk="0">
              <a:lnSpc>
                <a:spcPts val="2725"/>
              </a:lnSpc>
              <a:spcBef>
                <a:spcPts val="155"/>
              </a:spcBef>
              <a:buFont typeface="Wingdings" panose="05000000000000000000" charset="0"/>
              <a:buChar char="Ø"/>
            </a:pPr>
            <a:r>
              <a:rPr lang="zh-CN" sz="2000" kern="0" spc="8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计算资源有限</a:t>
            </a:r>
            <a:endParaRPr lang="zh-CN" sz="2000" kern="0" spc="8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indent="-342900" algn="l" rtl="0" eaLnBrk="0">
              <a:lnSpc>
                <a:spcPts val="2725"/>
              </a:lnSpc>
              <a:spcBef>
                <a:spcPts val="155"/>
              </a:spcBef>
              <a:buFont typeface="Wingdings" panose="05000000000000000000" charset="0"/>
              <a:buChar char="Ø"/>
            </a:pPr>
            <a:r>
              <a:rPr lang="zh-CN" altLang="en-US" sz="2000" kern="0" spc="8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实现低延时高精度计算的困难</a:t>
            </a:r>
            <a:r>
              <a:rPr lang="zh-CN" altLang="en-US" sz="2000" kern="0" spc="8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endParaRPr lang="zh-CN" altLang="en-US" sz="2000" kern="0" spc="8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>
              <a:lnSpc>
                <a:spcPts val="2725"/>
              </a:lnSpc>
              <a:spcBef>
                <a:spcPts val="155"/>
              </a:spcBef>
              <a:buFont typeface="Wingdings" panose="05000000000000000000" charset="0"/>
              <a:buNone/>
            </a:pPr>
            <a:endParaRPr lang="zh-CN" altLang="en-US" sz="2000" kern="0" spc="820" baseline="-50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746760" y="411734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安防监控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0085070" y="4117340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工业自动化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6842125" y="4117340"/>
            <a:ext cx="1588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医疗影像分析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3954780" y="4117340"/>
            <a:ext cx="1116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智能交通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0" name="picture 2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094915" y="5460148"/>
            <a:ext cx="231916" cy="220794"/>
          </a:xfrm>
          <a:prstGeom prst="rect">
            <a:avLst/>
          </a:prstGeom>
        </p:spPr>
      </p:pic>
      <p:pic>
        <p:nvPicPr>
          <p:cNvPr id="16" name="picture 2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094915" y="5802413"/>
            <a:ext cx="231916" cy="220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r>
              <a:rPr lang="en-US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620" y="3644900"/>
            <a:ext cx="3283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完整构建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神经网络训练参数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54525" y="3646170"/>
            <a:ext cx="3362325" cy="829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面向边缘应用定制化设计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神经网络架构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99170" y="3645535"/>
            <a:ext cx="3656330" cy="829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软硬件协同设计并独立自主搭建验证平台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16"/>
          <p:cNvSpPr/>
          <p:nvPr/>
        </p:nvSpPr>
        <p:spPr>
          <a:xfrm rot="7260000">
            <a:off x="2012950" y="2766695"/>
            <a:ext cx="1145540" cy="50673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5400000">
            <a:off x="5607685" y="2919730"/>
            <a:ext cx="976630" cy="4762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3480000">
            <a:off x="9031605" y="2784475"/>
            <a:ext cx="1172210" cy="4762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1276985" y="5061585"/>
            <a:ext cx="9717405" cy="10814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760210" y="4463415"/>
            <a:ext cx="3329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从独立设计到自主验证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42615" y="5362575"/>
            <a:ext cx="6415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多维度全流程完整体验数字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7785" y="6010275"/>
            <a:ext cx="4535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芯片雏形迈向应用型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芯片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11400" y="4463415"/>
            <a:ext cx="3369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从软件模型到硬件架构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1913890" y="4474210"/>
            <a:ext cx="4182110" cy="69469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6334125" y="4474210"/>
            <a:ext cx="4182110" cy="69469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6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08195" y="4687570"/>
            <a:ext cx="297624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高速高准确率面积小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个维度全流程完整体验数字项目流片过程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2"/>
          <a:srcRect l="19878" t="-126" r="18830"/>
          <a:stretch>
            <a:fillRect/>
          </a:stretch>
        </p:blipFill>
        <p:spPr>
          <a:xfrm>
            <a:off x="8552180" y="3107690"/>
            <a:ext cx="3307080" cy="2520950"/>
          </a:xfrm>
          <a:prstGeom prst="rect">
            <a:avLst/>
          </a:prstGeom>
        </p:spPr>
      </p:pic>
      <p:sp>
        <p:nvSpPr>
          <p:cNvPr id="30" name="右箭头 29"/>
          <p:cNvSpPr/>
          <p:nvPr/>
        </p:nvSpPr>
        <p:spPr>
          <a:xfrm>
            <a:off x="4138930" y="3889375"/>
            <a:ext cx="3914140" cy="7981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081780" y="3513455"/>
            <a:ext cx="3910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应用于实时监控识别场景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34" name="图片 33"/>
          <p:cNvPicPr/>
          <p:nvPr/>
        </p:nvPicPr>
        <p:blipFill>
          <a:blip r:embed="rId3"/>
          <a:srcRect l="31398" t="11434" r="21803" b="30336"/>
          <a:stretch>
            <a:fillRect/>
          </a:stretch>
        </p:blipFill>
        <p:spPr>
          <a:xfrm>
            <a:off x="413385" y="3119755"/>
            <a:ext cx="3307715" cy="2508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7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8835" y="4747895"/>
            <a:ext cx="297624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高速高准确率面积小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个维度全流程完整体验数字项目流片过程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034030"/>
            <a:ext cx="12192635" cy="2508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70" y="3965575"/>
            <a:ext cx="578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高速：吞吐量为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2.3Gbps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6345" y="3965575"/>
            <a:ext cx="6005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原项目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121cycle+285M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左右箭头 4"/>
          <p:cNvSpPr/>
          <p:nvPr/>
        </p:nvSpPr>
        <p:spPr>
          <a:xfrm>
            <a:off x="5259070" y="4134485"/>
            <a:ext cx="1109980" cy="368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92725" y="3648710"/>
            <a:ext cx="1177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等价于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8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8835" y="4747895"/>
            <a:ext cx="297624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高速高准确率面积小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个维度全流程完整体验数字项目流片过程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034030"/>
            <a:ext cx="12192635" cy="2508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370" y="3965575"/>
            <a:ext cx="12345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高准确率：引入量化感知误差函数实现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BNN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准确率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2"/>
          <p:cNvSpPr/>
          <p:nvPr/>
        </p:nvSpPr>
        <p:spPr>
          <a:xfrm>
            <a:off x="0" y="1275715"/>
            <a:ext cx="12192000" cy="209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面向边缘图像识别场景的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            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01000"/>
              </a:lnSpc>
            </a:pP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011923"/>
            <a:ext cx="12192000" cy="88404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5075555" y="420370"/>
            <a:ext cx="2039620" cy="508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zh-CN" sz="39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项目简介</a:t>
            </a:r>
            <a:endParaRPr lang="zh-CN" sz="3900" b="1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extbox 16"/>
          <p:cNvSpPr/>
          <p:nvPr/>
        </p:nvSpPr>
        <p:spPr>
          <a:xfrm>
            <a:off x="0" y="6657975"/>
            <a:ext cx="12191365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r>
              <a:rPr lang="en-US" sz="100" dirty="0"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lang="en-US" altLang="zh-CN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                                                                                                                                                  </a:t>
            </a: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面向边缘图像识别场景的神经网络加速器设计</a:t>
            </a:r>
            <a:r>
              <a:rPr sz="800" b="1" i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</a:t>
            </a:r>
            <a:r>
              <a:rPr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lang="en-US" sz="800" b="1" i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                  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9</a:t>
            </a:r>
            <a:r>
              <a:rPr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100" b="1" i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i="1" kern="0" spc="-1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32</a:t>
            </a:r>
            <a:endParaRPr sz="1800" baseline="-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8835" y="4747895"/>
            <a:ext cx="297624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高速高准确率面积小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个维度全流程完整体验数字项目流片过程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70" y="1908175"/>
            <a:ext cx="1219263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4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                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神经网络加速器设计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034030"/>
            <a:ext cx="12192635" cy="2508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4665" y="3965575"/>
            <a:ext cx="11383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面积限制：在规定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850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850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面积下完整实现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芯片功能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10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11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12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13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14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2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3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4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5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6.xml><?xml version="1.0" encoding="utf-8"?>
<p:tagLst xmlns:p="http://schemas.openxmlformats.org/presentationml/2006/main">
  <p:tag name="KSO_WM_DIAGRAM_VIRTUALLY_FRAME" val="{&quot;height&quot;:278.35,&quot;left&quot;:135.1,&quot;top&quot;:103.65,&quot;width&quot;:696.8}"/>
</p:tagLst>
</file>

<file path=ppt/tags/tag7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8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ags/tag9.xml><?xml version="1.0" encoding="utf-8"?>
<p:tagLst xmlns:p="http://schemas.openxmlformats.org/presentationml/2006/main">
  <p:tag name="KSO_WM_DIAGRAM_VIRTUALLY_FRAME" val="{&quot;height&quot;:258.4,&quot;left&quot;:4.5,&quot;top&quot;:99.6,&quot;width&quot;:946.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14672</Words>
  <Application>WPS 演示</Application>
  <PresentationFormat/>
  <Paragraphs>652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Arial</vt:lpstr>
      <vt:lpstr>微软雅黑</vt:lpstr>
      <vt:lpstr>Wingdings</vt:lpstr>
      <vt:lpstr>Wingdings</vt:lpstr>
      <vt:lpstr>Arial Unicode MS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Stv</dc:creator>
  <cp:lastModifiedBy>大海</cp:lastModifiedBy>
  <cp:revision>30</cp:revision>
  <dcterms:created xsi:type="dcterms:W3CDTF">2024-12-30T12:41:00Z</dcterms:created>
  <dcterms:modified xsi:type="dcterms:W3CDTF">2025-01-02T14:49:51Z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2024-12-31T19:03:40Z</vt:filetime>
  </property>
  <property fmtid="{D5CDD505-2E9C-101B-9397-08002B2CF9AE}" pid="4" name="ICV">
    <vt:lpwstr>79972367449A423F94A41A0A7FF2B1D8_13</vt:lpwstr>
  </property>
  <property fmtid="{D5CDD505-2E9C-101B-9397-08002B2CF9AE}" pid="5" name="KSOProductBuildVer">
    <vt:lpwstr>2052-12.1.0.19302</vt:lpwstr>
  </property>
</Properties>
</file>